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9"/>
  </p:notesMasterIdLst>
  <p:sldIdLst>
    <p:sldId id="256" r:id="rId2"/>
    <p:sldId id="305" r:id="rId3"/>
    <p:sldId id="300" r:id="rId4"/>
    <p:sldId id="306" r:id="rId5"/>
    <p:sldId id="258" r:id="rId6"/>
    <p:sldId id="259" r:id="rId7"/>
    <p:sldId id="297" r:id="rId8"/>
  </p:sldIdLst>
  <p:sldSz cx="9144000" cy="5143500" type="screen16x9"/>
  <p:notesSz cx="6858000" cy="9144000"/>
  <p:embeddedFontLst>
    <p:embeddedFont>
      <p:font typeface="Homenaje" panose="020B0604020202020204" charset="0"/>
      <p:regular r:id="rId10"/>
    </p:embeddedFont>
    <p:embeddedFont>
      <p:font typeface="Montserrat" panose="020B0604020202020204" charset="-52"/>
      <p:regular r:id="rId11"/>
      <p:bold r:id="rId12"/>
      <p:italic r:id="rId13"/>
      <p:boldItalic r:id="rId14"/>
    </p:embeddedFont>
    <p:embeddedFont>
      <p:font typeface="Raleway" panose="020B0604020202020204" charset="-52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71DD2F-CB45-43A1-A4A4-1668AF2C6659}">
  <a:tblStyle styleId="{4F71DD2F-CB45-43A1-A4A4-1668AF2C66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0A657E4-60E8-4E73-BC0D-5D5DE71881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9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700" dirty="0">
                <a:latin typeface="Montserrat" panose="020B0604020202020204" charset="-52"/>
              </a:rPr>
              <a:t>Знают ли дети, где находится актовый зал, кулер и туалет?</a:t>
            </a:r>
          </a:p>
        </c:rich>
      </c:tx>
      <c:layout>
        <c:manualLayout>
          <c:xMode val="edge"/>
          <c:yMode val="edge"/>
          <c:x val="0.15889394882864324"/>
          <c:y val="2.92998521824105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" panose="020B0604020202020204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3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66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84d99d1a7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84d99d1a7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82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07750" y="660531"/>
            <a:ext cx="4528800" cy="31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8300" y="3850150"/>
            <a:ext cx="4247700" cy="475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425386">
            <a:off x="8388476" y="34169"/>
            <a:ext cx="1365039" cy="1423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"/>
          <p:cNvGrpSpPr/>
          <p:nvPr/>
        </p:nvGrpSpPr>
        <p:grpSpPr>
          <a:xfrm>
            <a:off x="96876" y="3999825"/>
            <a:ext cx="1465212" cy="1708700"/>
            <a:chOff x="96876" y="3999825"/>
            <a:chExt cx="1465212" cy="1708700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876" y="3999825"/>
              <a:ext cx="878100" cy="878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2"/>
            <p:cNvSpPr/>
            <p:nvPr/>
          </p:nvSpPr>
          <p:spPr>
            <a:xfrm>
              <a:off x="307188" y="4453625"/>
              <a:ext cx="1254900" cy="1254900"/>
            </a:xfrm>
            <a:prstGeom prst="ellipse">
              <a:avLst/>
            </a:prstGeom>
            <a:solidFill>
              <a:srgbClr val="F5F2FA">
                <a:alpha val="182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2"/>
          <p:cNvGrpSpPr/>
          <p:nvPr/>
        </p:nvGrpSpPr>
        <p:grpSpPr>
          <a:xfrm>
            <a:off x="-461012" y="75575"/>
            <a:ext cx="1492264" cy="1638150"/>
            <a:chOff x="-541687" y="156250"/>
            <a:chExt cx="1492264" cy="1638150"/>
          </a:xfrm>
        </p:grpSpPr>
        <p:pic>
          <p:nvPicPr>
            <p:cNvPr id="152" name="Google Shape;152;p2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2476" y="156250"/>
              <a:ext cx="878101" cy="878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2"/>
            <p:cNvSpPr/>
            <p:nvPr/>
          </p:nvSpPr>
          <p:spPr>
            <a:xfrm>
              <a:off x="-541687" y="539500"/>
              <a:ext cx="1254900" cy="1254900"/>
            </a:xfrm>
            <a:prstGeom prst="ellipse">
              <a:avLst/>
            </a:prstGeom>
            <a:solidFill>
              <a:srgbClr val="F5F2FA">
                <a:alpha val="182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9571" flipH="1">
            <a:off x="7681859" y="3588103"/>
            <a:ext cx="1356490" cy="1414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24854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835203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424854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2835200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424854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2835200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720000" y="1948654"/>
            <a:ext cx="2022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3419275" y="1948654"/>
            <a:ext cx="2022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9"/>
          </p:nvPr>
        </p:nvSpPr>
        <p:spPr>
          <a:xfrm>
            <a:off x="6118550" y="1948654"/>
            <a:ext cx="2022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720000" y="3358954"/>
            <a:ext cx="2022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4"/>
          </p:nvPr>
        </p:nvSpPr>
        <p:spPr>
          <a:xfrm>
            <a:off x="3419275" y="3358954"/>
            <a:ext cx="2022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6118550" y="3358954"/>
            <a:ext cx="2022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6875" y="4664162"/>
            <a:ext cx="3247524" cy="398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5695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049275" y="2195000"/>
            <a:ext cx="4061400" cy="22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539500"/>
            <a:ext cx="16026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-40375" y="1777025"/>
            <a:ext cx="3759900" cy="3759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" name="Google Shape;19;p3"/>
          <p:cNvSpPr/>
          <p:nvPr/>
        </p:nvSpPr>
        <p:spPr>
          <a:xfrm>
            <a:off x="8430776" y="539500"/>
            <a:ext cx="1523400" cy="1523400"/>
          </a:xfrm>
          <a:prstGeom prst="ellipse">
            <a:avLst/>
          </a:prstGeom>
          <a:solidFill>
            <a:srgbClr val="F5F2FA">
              <a:alpha val="182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713225" y="1953950"/>
            <a:ext cx="3560100" cy="23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13225" y="1096900"/>
            <a:ext cx="3740400" cy="8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4777225" y="785125"/>
            <a:ext cx="4417200" cy="4417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42" name="Google Shape;42;p7"/>
          <p:cNvGrpSpPr/>
          <p:nvPr/>
        </p:nvGrpSpPr>
        <p:grpSpPr>
          <a:xfrm>
            <a:off x="107277" y="-577387"/>
            <a:ext cx="1708846" cy="1918875"/>
            <a:chOff x="107277" y="-577387"/>
            <a:chExt cx="1708846" cy="1918875"/>
          </a:xfrm>
        </p:grpSpPr>
        <p:pic>
          <p:nvPicPr>
            <p:cNvPr id="43" name="Google Shape;43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0276250" flipH="1">
              <a:off x="206756" y="-167746"/>
              <a:ext cx="1356491" cy="1414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" name="Google Shape;44;p7"/>
            <p:cNvSpPr/>
            <p:nvPr/>
          </p:nvSpPr>
          <p:spPr>
            <a:xfrm>
              <a:off x="789223" y="-577387"/>
              <a:ext cx="1026900" cy="1026900"/>
            </a:xfrm>
            <a:prstGeom prst="ellipse">
              <a:avLst/>
            </a:prstGeom>
            <a:solidFill>
              <a:srgbClr val="F5F2FA">
                <a:alpha val="182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4750" y="141487"/>
            <a:ext cx="3247524" cy="398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8"/>
          <p:cNvGrpSpPr/>
          <p:nvPr/>
        </p:nvGrpSpPr>
        <p:grpSpPr>
          <a:xfrm>
            <a:off x="8167552" y="3698788"/>
            <a:ext cx="1555450" cy="2100425"/>
            <a:chOff x="260677" y="-647987"/>
            <a:chExt cx="1555450" cy="2100425"/>
          </a:xfrm>
        </p:grpSpPr>
        <p:pic>
          <p:nvPicPr>
            <p:cNvPr id="49" name="Google Shape;4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276250" flipH="1">
              <a:off x="360156" y="-56796"/>
              <a:ext cx="1356491" cy="1414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50;p8"/>
            <p:cNvSpPr/>
            <p:nvPr/>
          </p:nvSpPr>
          <p:spPr>
            <a:xfrm>
              <a:off x="617773" y="-647987"/>
              <a:ext cx="1026900" cy="1026900"/>
            </a:xfrm>
            <a:prstGeom prst="ellipse">
              <a:avLst/>
            </a:prstGeom>
            <a:solidFill>
              <a:srgbClr val="F5F2FA">
                <a:alpha val="182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8265976" y="116950"/>
            <a:ext cx="1465212" cy="1708700"/>
            <a:chOff x="96876" y="3999825"/>
            <a:chExt cx="1465212" cy="1708700"/>
          </a:xfrm>
        </p:grpSpPr>
        <p:pic>
          <p:nvPicPr>
            <p:cNvPr id="55" name="Google Shape;5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6876" y="3999825"/>
              <a:ext cx="878100" cy="878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56;p9"/>
            <p:cNvSpPr/>
            <p:nvPr/>
          </p:nvSpPr>
          <p:spPr>
            <a:xfrm>
              <a:off x="307188" y="4453625"/>
              <a:ext cx="1254900" cy="1254900"/>
            </a:xfrm>
            <a:prstGeom prst="ellipse">
              <a:avLst/>
            </a:prstGeom>
            <a:solidFill>
              <a:srgbClr val="F5F2FA">
                <a:alpha val="182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720000" y="4098675"/>
            <a:ext cx="7704000" cy="488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/>
          </a:blip>
          <a:srcRect t="31478"/>
          <a:stretch/>
        </p:blipFill>
        <p:spPr>
          <a:xfrm rot="-557301">
            <a:off x="8278562" y="-270143"/>
            <a:ext cx="893526" cy="200303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-467450" y="3816425"/>
            <a:ext cx="1077000" cy="1077000"/>
          </a:xfrm>
          <a:prstGeom prst="ellipse">
            <a:avLst/>
          </a:prstGeom>
          <a:solidFill>
            <a:srgbClr val="F5F2FA">
              <a:alpha val="182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1"/>
          <p:cNvGrpSpPr/>
          <p:nvPr/>
        </p:nvGrpSpPr>
        <p:grpSpPr>
          <a:xfrm>
            <a:off x="-653105" y="-885618"/>
            <a:ext cx="10293296" cy="6029118"/>
            <a:chOff x="-653105" y="-885618"/>
            <a:chExt cx="10293296" cy="6029118"/>
          </a:xfrm>
        </p:grpSpPr>
        <p:sp>
          <p:nvSpPr>
            <p:cNvPr id="147" name="Google Shape;147;p21"/>
            <p:cNvSpPr/>
            <p:nvPr/>
          </p:nvSpPr>
          <p:spPr>
            <a:xfrm>
              <a:off x="8430775" y="-129225"/>
              <a:ext cx="1151100" cy="1151100"/>
            </a:xfrm>
            <a:prstGeom prst="ellipse">
              <a:avLst/>
            </a:prstGeom>
            <a:solidFill>
              <a:srgbClr val="F5F2FA">
                <a:alpha val="182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48" name="Google Shape;148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10363406" flipH="1">
              <a:off x="-626988" y="4481031"/>
              <a:ext cx="1988030" cy="538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1"/>
            <p:cNvPicPr preferRelativeResize="0"/>
            <p:nvPr/>
          </p:nvPicPr>
          <p:blipFill rotWithShape="1">
            <a:blip r:embed="rId3">
              <a:alphaModFix/>
            </a:blip>
            <a:srcRect r="39737"/>
            <a:stretch/>
          </p:blipFill>
          <p:spPr>
            <a:xfrm rot="-1827177">
              <a:off x="7134094" y="-354405"/>
              <a:ext cx="2393990" cy="109400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sz="3600" b="1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1" r:id="rId8"/>
    <p:sldLayoutId id="2147483667" r:id="rId9"/>
    <p:sldLayoutId id="2147483668" r:id="rId10"/>
    <p:sldLayoutId id="214748367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ctrTitle"/>
          </p:nvPr>
        </p:nvSpPr>
        <p:spPr>
          <a:xfrm>
            <a:off x="1454727" y="1025275"/>
            <a:ext cx="6386945" cy="2566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4800" dirty="0"/>
              <a:t>Навигация в здании ГБОУ школы № 1514 по адресу </a:t>
            </a:r>
            <a:br>
              <a:rPr lang="ru-RU" sz="4800" dirty="0"/>
            </a:br>
            <a:r>
              <a:rPr lang="ru-RU" sz="4800" dirty="0"/>
              <a:t>ул. Новаторов, 28</a:t>
            </a:r>
            <a:endParaRPr i="1" dirty="0"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"/>
          </p:nvPr>
        </p:nvSpPr>
        <p:spPr>
          <a:xfrm>
            <a:off x="2562225" y="4486275"/>
            <a:ext cx="4434627" cy="3558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/>
            <a:r>
              <a:rPr lang="ru-RU" dirty="0"/>
              <a:t>Никонова Татьяна</a:t>
            </a:r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40856">
            <a:off x="-353818" y="755906"/>
            <a:ext cx="1988034" cy="53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>
            <a:spLocks noGrp="1"/>
          </p:cNvSpPr>
          <p:nvPr>
            <p:ph type="title" idx="2"/>
          </p:nvPr>
        </p:nvSpPr>
        <p:spPr>
          <a:xfrm>
            <a:off x="9704825" y="2149281"/>
            <a:ext cx="45719" cy="45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1" name="Google Shape;211;p30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1" y="486595"/>
            <a:ext cx="4204277" cy="2798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7050" y="-222150"/>
            <a:ext cx="3972526" cy="109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96" y="1827097"/>
            <a:ext cx="4724791" cy="2677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1610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288919" y="3123661"/>
            <a:ext cx="4590124" cy="23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dirty="0">
                <a:solidFill>
                  <a:schemeClr val="accent6"/>
                </a:solidFill>
                <a:latin typeface="Montserrat" panose="020B0604020202020204" charset="-52"/>
              </a:rPr>
              <a:t>Редактирование технических планов</a:t>
            </a:r>
            <a:r>
              <a:rPr lang="ru-RU" sz="1400" dirty="0">
                <a:solidFill>
                  <a:schemeClr val="accent6"/>
                </a:solidFill>
                <a:latin typeface="Montserrat" panose="020B0604020202020204" charset="-52"/>
              </a:rPr>
              <a:t> </a:t>
            </a:r>
            <a:endParaRPr sz="1400" dirty="0">
              <a:solidFill>
                <a:schemeClr val="accent6"/>
              </a:solidFill>
              <a:latin typeface="Homenaje" panose="020B0604020202020204" charset="0"/>
            </a:endParaRPr>
          </a:p>
        </p:txBody>
      </p:sp>
      <p:sp>
        <p:nvSpPr>
          <p:cNvPr id="210" name="Google Shape;210;p30"/>
          <p:cNvSpPr txBox="1">
            <a:spLocks noGrp="1"/>
          </p:cNvSpPr>
          <p:nvPr>
            <p:ph type="title" idx="2"/>
          </p:nvPr>
        </p:nvSpPr>
        <p:spPr>
          <a:xfrm>
            <a:off x="9704825" y="2149281"/>
            <a:ext cx="45719" cy="45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1" name="Google Shape;211;p30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89" y="213863"/>
            <a:ext cx="4393011" cy="2553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7050" y="-222150"/>
            <a:ext cx="3972526" cy="109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13" y="2492140"/>
            <a:ext cx="4474355" cy="237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34504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subTitle" idx="1"/>
          </p:nvPr>
        </p:nvSpPr>
        <p:spPr>
          <a:xfrm>
            <a:off x="702042" y="2050371"/>
            <a:ext cx="3560100" cy="23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400" dirty="0"/>
              <a:t>Создание наглядных планов этажей здания.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400" dirty="0"/>
              <a:t>Создание приложения, помогающего в навигации по школе.</a:t>
            </a:r>
          </a:p>
        </p:txBody>
      </p:sp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716338" y="757464"/>
            <a:ext cx="3740400" cy="8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Идея проекта</a:t>
            </a:r>
            <a:endParaRPr dirty="0"/>
          </a:p>
        </p:txBody>
      </p:sp>
      <p:pic>
        <p:nvPicPr>
          <p:cNvPr id="203" name="Google Shape;203;p2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695" y="1309411"/>
            <a:ext cx="4417200" cy="28428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28902" y="3236121"/>
            <a:ext cx="1414500" cy="141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-696535" y="0"/>
            <a:ext cx="42761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Реализация</a:t>
            </a:r>
            <a:endParaRPr dirty="0"/>
          </a:p>
        </p:txBody>
      </p:sp>
      <p:sp>
        <p:nvSpPr>
          <p:cNvPr id="182" name="Google Shape;182;p28"/>
          <p:cNvSpPr txBox="1">
            <a:spLocks noGrp="1"/>
          </p:cNvSpPr>
          <p:nvPr>
            <p:ph type="title" idx="2"/>
          </p:nvPr>
        </p:nvSpPr>
        <p:spPr>
          <a:xfrm>
            <a:off x="600429" y="920312"/>
            <a:ext cx="201504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dirty="0"/>
              <a:t>Функции приложения:</a:t>
            </a:r>
            <a:endParaRPr sz="4000" i="0" dirty="0"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8"/>
          </p:nvPr>
        </p:nvSpPr>
        <p:spPr>
          <a:xfrm>
            <a:off x="350652" y="1752600"/>
            <a:ext cx="2514600" cy="1971675"/>
          </a:xfrm>
          <a:prstGeom prst="round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ru-RU" sz="1200" dirty="0">
              <a:latin typeface="Montserrat" panose="020B0604020202020204" charset="-52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ru-RU" sz="1200" dirty="0">
              <a:latin typeface="Montserrat" panose="020B0604020202020204" charset="-52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Montserrat" panose="020B0604020202020204" charset="-52"/>
              </a:rPr>
              <a:t>Отображение планов этажей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Montserrat" panose="020B0604020202020204" charset="-52"/>
              </a:rPr>
              <a:t>Поиск кабинета (выделение его на плане)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Montserrat" panose="020B0604020202020204" charset="-52"/>
              </a:rPr>
              <a:t>Поиск вспомогательной информации о кабинете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Montserrat" panose="020B0604020202020204" charset="-52"/>
              </a:rPr>
              <a:t>Отображение замен уроков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ru-RU" sz="1200" dirty="0">
              <a:latin typeface="Montserrat" panose="020B0604020202020204" charset="-52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latin typeface="Montserrat" panose="020B0604020202020204" charset="-52"/>
            </a:endParaRPr>
          </a:p>
        </p:txBody>
      </p:sp>
      <p:grpSp>
        <p:nvGrpSpPr>
          <p:cNvPr id="194" name="Google Shape;194;p28"/>
          <p:cNvGrpSpPr/>
          <p:nvPr/>
        </p:nvGrpSpPr>
        <p:grpSpPr>
          <a:xfrm>
            <a:off x="8090550" y="196300"/>
            <a:ext cx="1241198" cy="1228550"/>
            <a:chOff x="8090550" y="196300"/>
            <a:chExt cx="1241198" cy="1228550"/>
          </a:xfrm>
        </p:grpSpPr>
        <p:sp>
          <p:nvSpPr>
            <p:cNvPr id="195" name="Google Shape;195;p28"/>
            <p:cNvSpPr/>
            <p:nvPr/>
          </p:nvSpPr>
          <p:spPr>
            <a:xfrm>
              <a:off x="8304848" y="397950"/>
              <a:ext cx="1026900" cy="1026900"/>
            </a:xfrm>
            <a:prstGeom prst="ellipse">
              <a:avLst/>
            </a:prstGeom>
            <a:solidFill>
              <a:srgbClr val="F5F2FA">
                <a:alpha val="182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96" name="Google Shape;196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90550" y="196300"/>
              <a:ext cx="666283" cy="666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DB491F3-643E-4B64-9969-4FBB210B0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130" y="1278450"/>
            <a:ext cx="5471703" cy="3467100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6355F04-B5FD-46A2-B853-91F5A0B7A6CD}"/>
              </a:ext>
            </a:extLst>
          </p:cNvPr>
          <p:cNvSpPr/>
          <p:nvPr/>
        </p:nvSpPr>
        <p:spPr>
          <a:xfrm>
            <a:off x="3285130" y="853381"/>
            <a:ext cx="22574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5F2FA"/>
              </a:buClr>
              <a:buSzPts val="3000"/>
            </a:pPr>
            <a:r>
              <a:rPr lang="ru-RU" sz="1800" b="1" dirty="0">
                <a:solidFill>
                  <a:srgbClr val="F5F2FA"/>
                </a:solidFill>
                <a:latin typeface="Montserrat" panose="020B0604020202020204" charset="-52"/>
                <a:sym typeface="Homenaje"/>
              </a:rPr>
              <a:t>Главное меню</a:t>
            </a:r>
            <a:endParaRPr lang="ru-RU" sz="4000" b="1" dirty="0">
              <a:solidFill>
                <a:srgbClr val="F5F2FA"/>
              </a:solidFill>
              <a:latin typeface="Montserrat" panose="020B0604020202020204" charset="-52"/>
              <a:sym typeface="Homenaje"/>
            </a:endParaRPr>
          </a:p>
          <a:p>
            <a:endParaRPr lang="ru-RU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subTitle" idx="1"/>
          </p:nvPr>
        </p:nvSpPr>
        <p:spPr>
          <a:xfrm>
            <a:off x="716338" y="1780768"/>
            <a:ext cx="3560100" cy="23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buSzPts val="1400"/>
            </a:pP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2496576" y="66902"/>
            <a:ext cx="3740400" cy="8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endParaRPr dirty="0"/>
          </a:p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8902" y="3236121"/>
            <a:ext cx="1414500" cy="141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Диаграмма 7"/>
          <p:cNvGraphicFramePr/>
          <p:nvPr>
            <p:extLst>
              <p:ext uri="{D42A27DB-BD31-4B8C-83A1-F6EECF244321}">
                <p14:modId xmlns:p14="http://schemas.microsoft.com/office/powerpoint/2010/main" val="3166034912"/>
              </p:ext>
            </p:extLst>
          </p:nvPr>
        </p:nvGraphicFramePr>
        <p:xfrm>
          <a:off x="1148195" y="1364385"/>
          <a:ext cx="4551218" cy="3034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B305F8-47D1-436A-BD4F-165067F3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7353878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Inspiration Business Plan by Slidesgo">
  <a:themeElements>
    <a:clrScheme name="Simple Light">
      <a:dk1>
        <a:srgbClr val="F5F2FA"/>
      </a:dk1>
      <a:lt1>
        <a:srgbClr val="0B0811"/>
      </a:lt1>
      <a:dk2>
        <a:srgbClr val="CCC8E6"/>
      </a:dk2>
      <a:lt2>
        <a:srgbClr val="A289CA"/>
      </a:lt2>
      <a:accent1>
        <a:srgbClr val="F7AC4F"/>
      </a:accent1>
      <a:accent2>
        <a:srgbClr val="CF633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5F2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76</Words>
  <Application>Microsoft Office PowerPoint</Application>
  <PresentationFormat>Экран (16:9)</PresentationFormat>
  <Paragraphs>19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Raleway</vt:lpstr>
      <vt:lpstr>Homenaje</vt:lpstr>
      <vt:lpstr>Montserrat</vt:lpstr>
      <vt:lpstr>Design Inspiration Business Plan by Slidesgo</vt:lpstr>
      <vt:lpstr>Навигация в здании ГБОУ школы № 1514 по адресу  ул. Новаторов, 28</vt:lpstr>
      <vt:lpstr>Презентация PowerPoint</vt:lpstr>
      <vt:lpstr>Редактирование технических планов </vt:lpstr>
      <vt:lpstr>Идея проекта</vt:lpstr>
      <vt:lpstr> Реализация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Навигация в здании ГБОУ школы № 1514 по адресу ул.Новаторов,28</dc:title>
  <dc:creator>Валентина</dc:creator>
  <cp:lastModifiedBy>Татьяна Никонова</cp:lastModifiedBy>
  <cp:revision>36</cp:revision>
  <dcterms:modified xsi:type="dcterms:W3CDTF">2024-11-15T18:29:20Z</dcterms:modified>
</cp:coreProperties>
</file>